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7562850" cy="10688638"/>
  <p:notesSz cx="10688638" cy="756285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3" d="100"/>
          <a:sy n="53" d="100"/>
        </p:scale>
        <p:origin x="25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9899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88" cy="2788920"/>
          </a:xfrm>
          <a:prstGeom prst="rect">
            <a:avLst/>
          </a:prstGeom>
          <a:solidFill>
            <a:srgbClr val="042C5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6583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200" dirty="0">
                <a:solidFill>
                  <a:srgbClr val="E6F1F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AVVISO PUBBLICO DI CO-PROGRAMMAZIONE — ART. 55 D.LGS. 117/2017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84632" y="777240"/>
            <a:ext cx="6583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Insieme per il benessere degli anziani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02920" y="1828800"/>
            <a:ext cx="6583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E6F1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Percorso di co-programmazione con gli Enti del Terzo Settore — Ambito Anziani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502920" y="2286000"/>
            <a:ext cx="6583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BFE3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Unione dei Comuni Valli e Delizie  ·  Argenta  ·  Portomaggiore  ·  Ostellato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02920" y="3063240"/>
            <a:ext cx="65836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A5A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territorio invecchia: crescono ogni giorno i bisogni di </a:t>
            </a:r>
            <a:r>
              <a:rPr lang="en-US" sz="1250" b="1" dirty="0">
                <a:solidFill>
                  <a:srgbClr val="042C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domiciliarità</a:t>
            </a:r>
            <a:r>
              <a:rPr lang="en-US" sz="1250" dirty="0">
                <a:solidFill>
                  <a:srgbClr val="5A5A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250" b="1" dirty="0">
                <a:solidFill>
                  <a:srgbClr val="042C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autonomia</a:t>
            </a:r>
            <a:r>
              <a:rPr lang="en-US" sz="1250" dirty="0">
                <a:solidFill>
                  <a:srgbClr val="5A5A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r>
              <a:rPr lang="en-US" sz="1250" b="1" dirty="0">
                <a:solidFill>
                  <a:srgbClr val="042C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contrasto alla solitudine</a:t>
            </a:r>
            <a:r>
              <a:rPr lang="en-US" sz="1250" dirty="0">
                <a:solidFill>
                  <a:srgbClr val="5A5A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La tua esperienza sul campo può aiutare l'ASP a costruire risposte più efficaci — partecipa al tavolo di lavoro e contribuisci a definire priorità e linee di sviluppo dei servizi per la popolazione anziana del territorio.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02920" y="4251960"/>
            <a:ext cx="6556248" cy="1417320"/>
          </a:xfrm>
          <a:prstGeom prst="roundRect">
            <a:avLst>
              <a:gd name="adj" fmla="val 5161"/>
            </a:avLst>
          </a:prstGeom>
          <a:solidFill>
            <a:srgbClr val="E6F1FB"/>
          </a:solidFill>
          <a:ln w="12700">
            <a:solidFill>
              <a:srgbClr val="CFE1F5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667512" y="4453128"/>
            <a:ext cx="136474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50" dirty="0">
                <a:solidFill>
                  <a:srgbClr val="042C5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DATA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667512" y="4709160"/>
            <a:ext cx="136474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042C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settembre 2026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2141982" y="4389120"/>
            <a:ext cx="0" cy="1143000"/>
          </a:xfrm>
          <a:prstGeom prst="line">
            <a:avLst/>
          </a:prstGeom>
          <a:noFill/>
          <a:ln w="12700">
            <a:solidFill>
              <a:srgbClr val="CFE1F5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2306574" y="4453128"/>
            <a:ext cx="136474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50" dirty="0">
                <a:solidFill>
                  <a:srgbClr val="042C5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ORA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2306574" y="4709160"/>
            <a:ext cx="136474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042C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15:00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3781044" y="4389120"/>
            <a:ext cx="0" cy="1143000"/>
          </a:xfrm>
          <a:prstGeom prst="line">
            <a:avLst/>
          </a:prstGeom>
          <a:noFill/>
          <a:ln w="12700">
            <a:solidFill>
              <a:srgbClr val="CFE1F5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3945636" y="4453128"/>
            <a:ext cx="136474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50" dirty="0">
                <a:solidFill>
                  <a:srgbClr val="042C5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LUOGO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3945636" y="4709160"/>
            <a:ext cx="136474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042C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Sala Consigliare, Comune di Portomaggiore — P.zza Umberto I, 5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420106" y="4389120"/>
            <a:ext cx="0" cy="1143000"/>
          </a:xfrm>
          <a:prstGeom prst="line">
            <a:avLst/>
          </a:prstGeom>
          <a:noFill/>
          <a:ln w="12700">
            <a:solidFill>
              <a:srgbClr val="CFE1F5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5584698" y="4453128"/>
            <a:ext cx="136474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150" dirty="0">
                <a:solidFill>
                  <a:srgbClr val="042C5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MODALITÀ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5584698" y="4709160"/>
            <a:ext cx="136474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50" b="1" dirty="0">
                <a:solidFill>
                  <a:srgbClr val="042C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Tavoli di lavoro in presenza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02920" y="6025896"/>
            <a:ext cx="256032" cy="0"/>
          </a:xfrm>
          <a:prstGeom prst="line">
            <a:avLst/>
          </a:prstGeom>
          <a:noFill/>
          <a:ln w="25400">
            <a:solidFill>
              <a:srgbClr val="FAC775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1" name="Text 19"/>
          <p:cNvSpPr/>
          <p:nvPr/>
        </p:nvSpPr>
        <p:spPr>
          <a:xfrm>
            <a:off x="822960" y="594360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042C5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CHI PUÒ PARTECIPARE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502920" y="6236208"/>
            <a:ext cx="6583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A5A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 del Terzo Settore (ETS) iscritti al RUNTS, anche in forma di raggruppamento o rete, che: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02920" y="6656832"/>
            <a:ext cx="73152" cy="73152"/>
          </a:xfrm>
          <a:prstGeom prst="rect">
            <a:avLst/>
          </a:prstGeom>
          <a:solidFill>
            <a:srgbClr val="85B7E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4" name="Text 22"/>
          <p:cNvSpPr/>
          <p:nvPr/>
        </p:nvSpPr>
        <p:spPr>
          <a:xfrm>
            <a:off x="685800" y="655624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B2B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Operano nell'ambito anziani, fragilità, domiciliarità o caregiving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3794760" y="6656832"/>
            <a:ext cx="73152" cy="73152"/>
          </a:xfrm>
          <a:prstGeom prst="rect">
            <a:avLst/>
          </a:prstGeom>
          <a:solidFill>
            <a:srgbClr val="85B7E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6" name="Text 24"/>
          <p:cNvSpPr/>
          <p:nvPr/>
        </p:nvSpPr>
        <p:spPr>
          <a:xfrm>
            <a:off x="3977640" y="655624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B2B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Sono attivi stabilmente sul territorio dell'Unione Valli e Delizie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502920" y="6976872"/>
            <a:ext cx="73152" cy="73152"/>
          </a:xfrm>
          <a:prstGeom prst="rect">
            <a:avLst/>
          </a:prstGeom>
          <a:solidFill>
            <a:srgbClr val="85B7E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8" name="Text 26"/>
          <p:cNvSpPr/>
          <p:nvPr/>
        </p:nvSpPr>
        <p:spPr>
          <a:xfrm>
            <a:off x="685800" y="687628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B2B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si trovano in situazioni di conflitto d'interesse con l'ASP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3794760" y="6976872"/>
            <a:ext cx="73152" cy="73152"/>
          </a:xfrm>
          <a:prstGeom prst="rect">
            <a:avLst/>
          </a:prstGeom>
          <a:solidFill>
            <a:srgbClr val="85B7EB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0" name="Text 28"/>
          <p:cNvSpPr/>
          <p:nvPr/>
        </p:nvSpPr>
        <p:spPr>
          <a:xfrm>
            <a:off x="3977640" y="6876288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2B2B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soli o in raggruppamento, purché almeno un componente possieda i requisiti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02920" y="7452360"/>
            <a:ext cx="6583680" cy="1682496"/>
          </a:xfrm>
          <a:prstGeom prst="roundRect">
            <a:avLst>
              <a:gd name="adj" fmla="val 6452"/>
            </a:avLst>
          </a:prstGeom>
          <a:solidFill>
            <a:srgbClr val="FAC775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2" name="Text 30"/>
          <p:cNvSpPr/>
          <p:nvPr/>
        </p:nvSpPr>
        <p:spPr>
          <a:xfrm>
            <a:off x="777240" y="763524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41240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CALL TO ACTION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777240" y="7836408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41240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Invia la tua manifestazione di interesse</a:t>
            </a:r>
            <a:endParaRPr lang="en-US" sz="1700" dirty="0"/>
          </a:p>
        </p:txBody>
      </p:sp>
      <p:sp>
        <p:nvSpPr>
          <p:cNvPr id="34" name="Text 32"/>
          <p:cNvSpPr/>
          <p:nvPr/>
        </p:nvSpPr>
        <p:spPr>
          <a:xfrm>
            <a:off x="777240" y="818388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41240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Entro il 27 agosto 2026 — ore 13:00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777240" y="8439912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 dirty="0">
                <a:solidFill>
                  <a:srgbClr val="41240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 PEC: </a:t>
            </a:r>
            <a:r>
              <a:rPr lang="en-US" sz="950" b="1" dirty="0">
                <a:solidFill>
                  <a:srgbClr val="41240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aspems@pec.aspems.it</a:t>
            </a:r>
            <a:r>
              <a:rPr lang="en-US" sz="950" dirty="0">
                <a:solidFill>
                  <a:srgbClr val="41240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Modello disponibile sul sito istituzionale ASP
Info: </a:t>
            </a:r>
            <a:r>
              <a:rPr lang="en-US" sz="950" b="1" dirty="0">
                <a:solidFill>
                  <a:srgbClr val="41240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Paola Tagliati</a:t>
            </a:r>
            <a:r>
              <a:rPr lang="en-US" sz="950" dirty="0">
                <a:solidFill>
                  <a:srgbClr val="41240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Staff alla Direzione — 0532.858678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5806440" y="7708392"/>
            <a:ext cx="914400" cy="9144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7" name="Text 35"/>
          <p:cNvSpPr/>
          <p:nvPr/>
        </p:nvSpPr>
        <p:spPr>
          <a:xfrm>
            <a:off x="5806440" y="7708392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650" dirty="0">
                <a:solidFill>
                  <a:srgbClr val="41240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QR CODE</a:t>
            </a:r>
            <a:endParaRPr lang="en-US" sz="65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650" dirty="0">
                <a:solidFill>
                  <a:srgbClr val="41240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link al modello</a:t>
            </a:r>
            <a:endParaRPr lang="en-US" sz="65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650" dirty="0">
                <a:solidFill>
                  <a:srgbClr val="41240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 adesione</a:t>
            </a:r>
            <a:endParaRPr lang="en-US" sz="650" dirty="0"/>
          </a:p>
        </p:txBody>
      </p:sp>
      <p:sp>
        <p:nvSpPr>
          <p:cNvPr id="38" name="Shape 36"/>
          <p:cNvSpPr/>
          <p:nvPr/>
        </p:nvSpPr>
        <p:spPr>
          <a:xfrm>
            <a:off x="0" y="9454896"/>
            <a:ext cx="7562088" cy="1234440"/>
          </a:xfrm>
          <a:prstGeom prst="rect">
            <a:avLst/>
          </a:prstGeom>
          <a:solidFill>
            <a:srgbClr val="F1EFE8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0" name="Shape 37"/>
          <p:cNvSpPr/>
          <p:nvPr/>
        </p:nvSpPr>
        <p:spPr>
          <a:xfrm>
            <a:off x="3611880" y="9637776"/>
            <a:ext cx="0" cy="566928"/>
          </a:xfrm>
          <a:prstGeom prst="line">
            <a:avLst/>
          </a:prstGeom>
          <a:noFill/>
          <a:ln w="12700">
            <a:solidFill>
              <a:srgbClr val="C9C7BC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pic>
        <p:nvPicPr>
          <p:cNvPr id="41" name="Image 1" descr="valli_e_delizi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760" y="9656064"/>
            <a:ext cx="822960" cy="566928"/>
          </a:xfrm>
          <a:prstGeom prst="rect">
            <a:avLst/>
          </a:prstGeom>
        </p:spPr>
      </p:pic>
      <p:sp>
        <p:nvSpPr>
          <p:cNvPr id="42" name="Text 38"/>
          <p:cNvSpPr/>
          <p:nvPr/>
        </p:nvSpPr>
        <p:spPr>
          <a:xfrm>
            <a:off x="502920" y="10369296"/>
            <a:ext cx="65562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8A88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Determinazione del Direttore n. 128 del 07/08/2026 — Art. 55 D.Lgs. 117/2017 e artt. 7-8 del Regolamento delle forme di partenariato con gli ETS</a:t>
            </a:r>
            <a:endParaRPr lang="en-US" sz="750" dirty="0"/>
          </a:p>
        </p:txBody>
      </p:sp>
      <p:pic>
        <p:nvPicPr>
          <p:cNvPr id="44" name="Immagine 43">
            <a:extLst>
              <a:ext uri="{FF2B5EF4-FFF2-40B4-BE49-F238E27FC236}">
                <a16:creationId xmlns:a16="http://schemas.microsoft.com/office/drawing/2014/main" id="{97329C93-8E9C-6F3F-F3FC-64833D9AD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217" y="9774936"/>
            <a:ext cx="2311529" cy="352469"/>
          </a:xfrm>
          <a:prstGeom prst="rect">
            <a:avLst/>
          </a:prstGeom>
        </p:spPr>
      </p:pic>
      <p:pic>
        <p:nvPicPr>
          <p:cNvPr id="46" name="Immagine 45">
            <a:extLst>
              <a:ext uri="{FF2B5EF4-FFF2-40B4-BE49-F238E27FC236}">
                <a16:creationId xmlns:a16="http://schemas.microsoft.com/office/drawing/2014/main" id="{5834C7E2-32A5-60A9-9F86-011DD2F17B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5826" y="7680924"/>
            <a:ext cx="1118507" cy="111850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273</Words>
  <Application>Microsoft Office PowerPoint</Application>
  <PresentationFormat>Personalizzato</PresentationFormat>
  <Paragraphs>28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Consolas</vt:lpstr>
      <vt:lpstr>Georgia</vt:lpstr>
      <vt:lpstr>Office Theme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Cristiano Benetti</cp:lastModifiedBy>
  <cp:revision>2</cp:revision>
  <dcterms:created xsi:type="dcterms:W3CDTF">2026-08-18T09:56:11Z</dcterms:created>
  <dcterms:modified xsi:type="dcterms:W3CDTF">2026-08-18T10:02:29Z</dcterms:modified>
</cp:coreProperties>
</file>